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rels" ContentType="application/vnd.openxmlformats-package.relationships+xml"/>
  <Default Extension="gif" ContentType="image/gif"/>
  <Default Extension="png" ContentType="image/png"/>
  <Default Extension="bmp" ContentType="image/bmp"/>
  <Default Extension="emf" ContentType="image/x-emf"/>
  <Default Extension="wmf" ContentType="image/x-wmf"/>
  <Default Extension="tiff" ContentType="image/tiff"/>
  <Default Extension="jpg" ContentType="application/octet-stream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</p:sldIdLst>
  <p:sldSz cx="9144000" cy="6858000" type="screen4x3"/>
  <p:notesSz cx="6858000" cy="9144000"/>
  <p:custDataLst>
    <p:tags r:id="rId3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2" d="100"/>
          <a:sy n="92" d="100"/>
        </p:scale>
        <p:origin x="-1376" y="-10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
<Relationships  xmlns="http://schemas.openxmlformats.org/package/2006/relationships">
<Relationship Id="rId3" Type="http://schemas.openxmlformats.org/officeDocument/2006/relationships/tags" Target="tags/tag1.xml"/>
<Relationship Id="rId4" Type="http://schemas.openxmlformats.org/officeDocument/2006/relationships/presProps" Target="presProps.xml"/>
<Relationship Id="rId5" Type="http://schemas.openxmlformats.org/officeDocument/2006/relationships/viewProps" Target="viewProps.xml"/>
<Relationship Id="rId6" Type="http://schemas.openxmlformats.org/officeDocument/2006/relationships/theme" Target="theme/theme1.xml"/>
<Relationship Id="rId7" Type="http://schemas.openxmlformats.org/officeDocument/2006/relationships/tableStyles" Target="tableStyles.xml"/>
<Relationship Id="rId1" Type="http://schemas.openxmlformats.org/officeDocument/2006/relationships/slideMaster" Target="slideMasters/slideMaster1.xml"/>
<Relationship Id="rId2" Type="http://schemas.openxmlformats.org/officeDocument/2006/relationships/printerSettings" Target="printerSettings/printerSettings1.bin"/>
<Relationship Id="rId8" Type="http://schemas.openxmlformats.org/officeDocument/2006/relationships/slide" Target="slides/slide1.xml"/>
<Relationship Id="rId9" Type="http://schemas.openxmlformats.org/officeDocument/2006/relationships/slide" Target="slides/slide2.xml"/>
<Relationship Id="rId10" Type="http://schemas.openxmlformats.org/officeDocument/2006/relationships/slide" Target="slides/slide3.xml"/>
<Relationship Id="rId11" Type="http://schemas.openxmlformats.org/officeDocument/2006/relationships/slide" Target="slides/slide4.xml"/>
<Relationship Id="rId12" Type="http://schemas.openxmlformats.org/officeDocument/2006/relationships/slide" Target="slides/slide5.xml"/>
<Relationship Id="rId13" Type="http://schemas.openxmlformats.org/officeDocument/2006/relationships/slide" Target="slides/slide6.xml"/>
<Relationship Id="rId14" Type="http://schemas.openxmlformats.org/officeDocument/2006/relationships/slide" Target="slides/slide7.xml"/>
<Relationship Id="rId15" Type="http://schemas.openxmlformats.org/officeDocument/2006/relationships/slide" Target="slides/slide8.xml"/>
<Relationship Id="rId16" Type="http://schemas.openxmlformats.org/officeDocument/2006/relationships/slide" Target="slides/slide9.xml"/>
<Relationship Id="rId17" Type="http://schemas.openxmlformats.org/officeDocument/2006/relationships/slide" Target="slides/slide10.xml"/>
<Relationship Id="rId18" Type="http://schemas.openxmlformats.org/officeDocument/2006/relationships/slide" Target="slides/slide11.xml"/>
<Relationship Id="rId19" Type="http://schemas.openxmlformats.org/officeDocument/2006/relationships/slide" Target="slides/slide12.xml"/>
<Relationship Id="rId20" Type="http://schemas.openxmlformats.org/officeDocument/2006/relationships/slide" Target="slides/slide13.xml"/>
<Relationship Id="rId21" Type="http://schemas.openxmlformats.org/officeDocument/2006/relationships/slide" Target="slides/slide14.xml"/>
<Relationship Id="rId22" Type="http://schemas.openxmlformats.org/officeDocument/2006/relationships/slide" Target="slides/slide15.xml"/>
<Relationship Id="rId23" Type="http://schemas.openxmlformats.org/officeDocument/2006/relationships/slide" Target="slides/slide16.xml"/>
<Relationship Id="rId24" Type="http://schemas.openxmlformats.org/officeDocument/2006/relationships/slide" Target="slides/slide17.xml"/>
<Relationship Id="rId25" Type="http://schemas.openxmlformats.org/officeDocument/2006/relationships/slide" Target="slides/slide18.xml"/>
<Relationship Id="rId26" Type="http://schemas.openxmlformats.org/officeDocument/2006/relationships/slide" Target="slides/slide19.xml"/>
<Relationship Id="rId27" Type="http://schemas.openxmlformats.org/officeDocument/2006/relationships/slide" Target="slides/slide20.xml"/>
<Relationship Id="rId28" Type="http://schemas.openxmlformats.org/officeDocument/2006/relationships/slide" Target="slides/slide21.xml"/>
<Relationship Id="rId29" Type="http://schemas.openxmlformats.org/officeDocument/2006/relationships/slide" Target="slides/slide22.xml"/>
<Relationship Id="rId30" Type="http://schemas.openxmlformats.org/officeDocument/2006/relationships/slide" Target="slides/slide23.xml"/>
<Relationship Id="rId31" Type="http://schemas.openxmlformats.org/officeDocument/2006/relationships/slide" Target="slides/slide24.xml"/>
<Relationship Id="rId32" Type="http://schemas.openxmlformats.org/officeDocument/2006/relationships/slide" Target="slides/slide25.xml"/>
<Relationship Id="rId33" Type="http://schemas.openxmlformats.org/officeDocument/2006/relationships/slide" Target="slides/slide26.xml"/>
<Relationship Id="rId34" Type="http://schemas.openxmlformats.org/officeDocument/2006/relationships/slide" Target="slides/slide27.xml"/>
<Relationship Id="rId35" Type="http://schemas.openxmlformats.org/officeDocument/2006/relationships/slide" Target="slides/slide28.xml"/>
<Relationship Id="rId36" Type="http://schemas.openxmlformats.org/officeDocument/2006/relationships/slide" Target="slides/slide29.xml"/>
<Relationship Id="rId37" Type="http://schemas.openxmlformats.org/officeDocument/2006/relationships/slide" Target="slides/slide30.xml"/>
<Relationship Id="rId38" Type="http://schemas.openxmlformats.org/officeDocument/2006/relationships/slide" Target="slides/slide31.xml"/>
<Relationship Id="rId39" Type="http://schemas.openxmlformats.org/officeDocument/2006/relationships/slide" Target="slides/slide32.xml"/>
<Relationship Id="rId40" Type="http://schemas.openxmlformats.org/officeDocument/2006/relationships/slide" Target="slides/slide33.xml"/>
<Relationship Id="rId41" Type="http://schemas.openxmlformats.org/officeDocument/2006/relationships/slide" Target="slides/slide34.xml"/>
<Relationship Id="rId42" Type="http://schemas.openxmlformats.org/officeDocument/2006/relationships/slide" Target="slides/slide35.xml"/>
<Relationship Id="rId43" Type="http://schemas.openxmlformats.org/officeDocument/2006/relationships/slide" Target="slides/slide36.xml"/>
<Relationship Id="rId44" Type="http://schemas.openxmlformats.org/officeDocument/2006/relationships/slide" Target="slides/slide37.xml"/>
<Relationship Id="rId45" Type="http://schemas.openxmlformats.org/officeDocument/2006/relationships/slide" Target="slides/slide38.xml"/>
<Relationship Id="rId46" Type="http://schemas.openxmlformats.org/officeDocument/2006/relationships/slide" Target="slides/slide39.xml"/>
<Relationship Id="rId47" Type="http://schemas.openxmlformats.org/officeDocument/2006/relationships/slide" Target="slides/slide40.xml"/>
<Relationship Id="rId48" Type="http://schemas.openxmlformats.org/officeDocument/2006/relationships/slide" Target="slides/slide41.xml"/>
<Relationship Id="rId49" Type="http://schemas.openxmlformats.org/officeDocument/2006/relationships/slide" Target="slides/slide42.xml"/>
<Relationship Id="rId50" Type="http://schemas.openxmlformats.org/officeDocument/2006/relationships/slide" Target="slides/slide43.xml"/>
<Relationship Id="rId51" Type="http://schemas.openxmlformats.org/officeDocument/2006/relationships/slide" Target="slides/slide44.xml"/>
<Relationship Id="rId52" Type="http://schemas.openxmlformats.org/officeDocument/2006/relationships/slide" Target="slides/slide45.xml"/>
<Relationship Id="rId53" Type="http://schemas.openxmlformats.org/officeDocument/2006/relationships/slide" Target="slides/slide46.xml"/>
<Relationship Id="rId54" Type="http://schemas.openxmlformats.org/officeDocument/2006/relationships/slide" Target="slides/slide47.xml"/>
<Relationship Id="rId55" Type="http://schemas.openxmlformats.org/officeDocument/2006/relationships/slide" Target="slides/slide48.xml"/>
<Relationship Id="rId56" Type="http://schemas.openxmlformats.org/officeDocument/2006/relationships/slide" Target="slides/slide49.xml"/>
<Relationship Id="rId57" Type="http://schemas.openxmlformats.org/officeDocument/2006/relationships/slide" Target="slides/slide50.xml"/>
<Relationship Id="rId58" Type="http://schemas.openxmlformats.org/officeDocument/2006/relationships/slide" Target="slides/slide51.xml"/>
<Relationship Id="rId59" Type="http://schemas.openxmlformats.org/officeDocument/2006/relationships/slide" Target="slides/slide52.xml"/>
<Relationship Id="rId60" Type="http://schemas.openxmlformats.org/officeDocument/2006/relationships/slide" Target="slides/slide53.xml"/>
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48811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5769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15455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83922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03491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58079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59960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823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1.xml"/>
</Relationships>

</file>

<file path=ppt/slides/_rels/slide10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2.xml"/>
<Relationship Id="rId2" Type="http://schemas.openxmlformats.org/officeDocument/2006/relationships/image" Target="../media/file3f8c179d2275.png"/>
</Relationships>

</file>

<file path=ppt/slides/_rels/slide11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4.xml"/>
<Relationship Id="rId2" Type="http://schemas.openxmlformats.org/officeDocument/2006/relationships/image" Target="../media/file3f8c38463cc0.png"/>
</Relationships>

</file>

<file path=ppt/slides/_rels/slide12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2.xml"/>
</Relationships>

</file>

<file path=ppt/slides/_rels/slide13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2.xml"/>
<Relationship Id="rId2" Type="http://schemas.openxmlformats.org/officeDocument/2006/relationships/image" Target="../media/file3f8c4fd674f7.jpeg"/>
</Relationships>

</file>

<file path=ppt/slides/_rels/slide14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4.xml"/>
</Relationships>

</file>

<file path=ppt/slides/_rels/slide15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2.xml"/>
<Relationship Id="rId2" Type="http://schemas.openxmlformats.org/officeDocument/2006/relationships/image" Target="../media/file3f8c2dd4cfb.png"/>
</Relationships>

</file>

<file path=ppt/slides/_rels/slide16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1.xml"/>
</Relationships>

</file>

<file path=ppt/slides/_rels/slide17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4.xml"/>
<Relationship Id="rId2" Type="http://schemas.openxmlformats.org/officeDocument/2006/relationships/image" Target="../media/file3f8c5ffd4019.png"/>
</Relationships>

</file>

<file path=ppt/slides/_rels/slide18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2.xml"/>
</Relationships>

</file>

<file path=ppt/slides/_rels/slide19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2.xml"/>
<Relationship Id="rId2" Type="http://schemas.openxmlformats.org/officeDocument/2006/relationships/image" Target="../media/file3f8c4efb2b3d.jpeg"/>
</Relationships>

</file>

<file path=ppt/slides/_rels/slide2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2.xml"/>
<Relationship Id="rId2" Type="http://schemas.openxmlformats.org/officeDocument/2006/relationships/image" Target="../media/file3f8c112f3e52.png"/>
</Relationships>

</file>

<file path=ppt/slides/_rels/slide20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4.xml"/>
</Relationships>

</file>

<file path=ppt/slides/_rels/slide21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2.xml"/>
</Relationships>

</file>

<file path=ppt/slides/_rels/slide22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2.xml"/>
<Relationship Id="rId2" Type="http://schemas.openxmlformats.org/officeDocument/2006/relationships/image" Target="../media/file3f8c19ba51ca.png"/>
</Relationships>

</file>

<file path=ppt/slides/_rels/slide23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4.xml"/>
<Relationship Id="rId2" Type="http://schemas.openxmlformats.org/officeDocument/2006/relationships/image" Target="../media/file3f8c514157.png"/>
</Relationships>

</file>

<file path=ppt/slides/_rels/slide24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2.xml"/>
</Relationships>

</file>

<file path=ppt/slides/_rels/slide25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2.xml"/>
<Relationship Id="rId2" Type="http://schemas.openxmlformats.org/officeDocument/2006/relationships/image" Target="../media/file3f8c27a13f0f.jpeg"/>
</Relationships>

</file>

<file path=ppt/slides/_rels/slide26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4.xml"/>
</Relationships>

</file>

<file path=ppt/slides/_rels/slide27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2.xml"/>
</Relationships>

</file>

<file path=ppt/slides/_rels/slide28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2.xml"/>
<Relationship Id="rId2" Type="http://schemas.openxmlformats.org/officeDocument/2006/relationships/image" Target="../media/file3f8c3c6b74ac.png"/>
</Relationships>

</file>

<file path=ppt/slides/_rels/slide29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4.xml"/>
<Relationship Id="rId2" Type="http://schemas.openxmlformats.org/officeDocument/2006/relationships/image" Target="../media/file3f8c5c9651b.png"/>
</Relationships>

</file>

<file path=ppt/slides/_rels/slide3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2.xml"/>
<Relationship Id="rId2" Type="http://schemas.openxmlformats.org/officeDocument/2006/relationships/image" Target="../media/file3f8c63783930.png"/>
</Relationships>

</file>

<file path=ppt/slides/_rels/slide30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2.xml"/>
</Relationships>

</file>

<file path=ppt/slides/_rels/slide31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2.xml"/>
<Relationship Id="rId2" Type="http://schemas.openxmlformats.org/officeDocument/2006/relationships/image" Target="../media/file3f8c36e5294b.jpeg"/>
</Relationships>

</file>

<file path=ppt/slides/_rels/slide32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4.xml"/>
</Relationships>

</file>

<file path=ppt/slides/_rels/slide33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2.xml"/>
</Relationships>

</file>

<file path=ppt/slides/_rels/slide34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2.xml"/>
<Relationship Id="rId2" Type="http://schemas.openxmlformats.org/officeDocument/2006/relationships/image" Target="../media/file3f8c4c7f2336.png"/>
</Relationships>

</file>

<file path=ppt/slides/_rels/slide35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4.xml"/>
<Relationship Id="rId2" Type="http://schemas.openxmlformats.org/officeDocument/2006/relationships/image" Target="../media/file3f8c59831624.png"/>
</Relationships>

</file>

<file path=ppt/slides/_rels/slide36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2.xml"/>
</Relationships>

</file>

<file path=ppt/slides/_rels/slide37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2.xml"/>
<Relationship Id="rId2" Type="http://schemas.openxmlformats.org/officeDocument/2006/relationships/image" Target="../media/file3f8c6f1360f.jpeg"/>
</Relationships>

</file>

<file path=ppt/slides/_rels/slide38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4.xml"/>
</Relationships>

</file>

<file path=ppt/slides/_rels/slide39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2.xml"/>
</Relationships>

</file>

<file path=ppt/slides/_rels/slide4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2.xml"/>
</Relationships>

</file>

<file path=ppt/slides/_rels/slide40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2.xml"/>
<Relationship Id="rId2" Type="http://schemas.openxmlformats.org/officeDocument/2006/relationships/image" Target="../media/file3f8c6c10e44.png"/>
</Relationships>

</file>

<file path=ppt/slides/_rels/slide41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4.xml"/>
<Relationship Id="rId2" Type="http://schemas.openxmlformats.org/officeDocument/2006/relationships/image" Target="../media/file3f8c33a5e2c.png"/>
</Relationships>

</file>

<file path=ppt/slides/_rels/slide42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2.xml"/>
</Relationships>

</file>

<file path=ppt/slides/_rels/slide43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2.xml"/>
<Relationship Id="rId2" Type="http://schemas.openxmlformats.org/officeDocument/2006/relationships/image" Target="../media/file3f8c60c65826.jpeg"/>
</Relationships>

</file>

<file path=ppt/slides/_rels/slide44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4.xml"/>
</Relationships>

</file>

<file path=ppt/slides/_rels/slide45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2.xml"/>
</Relationships>

</file>

<file path=ppt/slides/_rels/slide46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2.xml"/>
<Relationship Id="rId2" Type="http://schemas.openxmlformats.org/officeDocument/2006/relationships/image" Target="../media/file3f8c5a0125a0.png"/>
</Relationships>

</file>

<file path=ppt/slides/_rels/slide47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4.xml"/>
<Relationship Id="rId2" Type="http://schemas.openxmlformats.org/officeDocument/2006/relationships/image" Target="../media/file3f8c618a5bb.png"/>
</Relationships>

</file>

<file path=ppt/slides/_rels/slide48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2.xml"/>
</Relationships>

</file>

<file path=ppt/slides/_rels/slide49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2.xml"/>
<Relationship Id="rId2" Type="http://schemas.openxmlformats.org/officeDocument/2006/relationships/image" Target="../media/file3f8c23614ad4.jpeg"/>
</Relationships>

</file>

<file path=ppt/slides/_rels/slide5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1.xml"/>
</Relationships>

</file>

<file path=ppt/slides/_rels/slide50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4.xml"/>
</Relationships>

</file>

<file path=ppt/slides/_rels/slide51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2.xml"/>
</Relationships>

</file>

<file path=ppt/slides/_rels/slide52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2.xml"/>
<Relationship Id="rId2" Type="http://schemas.openxmlformats.org/officeDocument/2006/relationships/image" Target="../media/file3f8ca6a464b.png"/>
</Relationships>

</file>

<file path=ppt/slides/_rels/slide53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2.xml"/>
</Relationships>

</file>

<file path=ppt/slides/_rels/slide6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4.xml"/>
<Relationship Id="rId2" Type="http://schemas.openxmlformats.org/officeDocument/2006/relationships/image" Target="../media/file3f8c1bf65f7d.png"/>
</Relationships>

</file>

<file path=ppt/slides/_rels/slide7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2.xml"/>
</Relationships>

</file>

<file path=ppt/slides/_rels/slide8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2.xml"/>
<Relationship Id="rId2" Type="http://schemas.openxmlformats.org/officeDocument/2006/relationships/image" Target="../media/file3f8c3e44e3d.jpeg"/>
</Relationships>

</file>

<file path=ppt/slides/_rels/slide9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4.xml"/>
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/>
              <a:t>St. Louis Central Corridor West Building Permits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r>
              <a:rPr/>
              <a:t>Monthly Report: March 2022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r>
              <a:rPr/>
              <a:t>Washington University Medical Center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Central West End Permit Cost Breakdown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2" descr="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3831336" cy="3410712"/>
          </a:xfrm>
          <a:prstGeom prst="rect">
            <a:avLst/>
          </a:prstGeom>
        </p:spPr>
      </p:pic>
      <p:sp>
        <p:nvSpPr>
          <p:cNvPr id="3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March 2022 Neighborhood Cost Breakdown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Mean: $35,955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Median: $12,000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Range: $100 - $320,000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Forest Park Southeast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Forest Park Southeast: Summary Notes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15 building permits in March 2022</a:t>
            </a:r>
          </a:p>
          <a:p>
            <a:pPr lvl="1"/>
            <a:r>
              <a:rPr cap="none" sz="24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-28.57%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compared to March 2021 (21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$35,955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: Average building permit cost in March 2022</a:t>
            </a:r>
          </a:p>
          <a:p>
            <a:pPr lvl="2"/>
            <a:r>
              <a:rPr cap="none" sz="20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-98.24%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 compared to March 2021 ($2,038,621)</a:t>
            </a:r>
          </a:p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37 total building permits in 2022</a:t>
            </a:r>
          </a:p>
          <a:p>
            <a:pPr lvl="1"/>
            <a:r>
              <a:rPr cap="none" sz="24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-9.76%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YTD compared to this time in 2021 (41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$105,179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: YTD average building permit cost in 2022</a:t>
            </a:r>
          </a:p>
          <a:p>
            <a:pPr lvl="2"/>
            <a:r>
              <a:rPr cap="none" sz="20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-90.34%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 YTD compared to this time in 2021 ($1,088,590)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Forest Park Southeast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959955"/>
                <a:gridCol w="602520"/>
                <a:gridCol w="843448"/>
              </a:tblGrid>
              <a:tr h="457200">
                <a:tc gridSpan="4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March 2022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March 2022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March 2022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March 2022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$13,750.00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$27,500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$0.00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$39,371.31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$511,827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>
        <p:nvGraphicFramePr>
          <p:cNvPr id="3" name="Content Placeholder 3"/>
          <p:cNvGraphicFramePr>
            <a:graphicFrameLocks noGrp="true"/>
          </p:cNvGraphicFramePr>
          <p:nvPr/>
        </p:nvGraphicFramePr>
        <p:xfrm rot="0">
          <a:off x="4648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959955"/>
                <a:gridCol w="602520"/>
                <a:gridCol w="959955"/>
              </a:tblGrid>
              <a:tr h="457200">
                <a:tc gridSpan="4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$200,727.8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$3,613,101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$13,680.0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$68,400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$25,129.1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$1,683,650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Neighborhood Summary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Forest Park Southeast Permit Cost Breakdown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/>
              <a:t>Expanded Service Area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2" descr="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3831336" cy="3410712"/>
          </a:xfrm>
          <a:prstGeom prst="rect">
            <a:avLst/>
          </a:prstGeom>
        </p:spPr>
      </p:pic>
      <p:sp>
        <p:nvSpPr>
          <p:cNvPr id="3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March 2022 Neighborhood Cost Breakdown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Mean: $72,169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Median: $61,360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Range: $5,400 - $210,000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Skinker DeBaliviere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Skinker DeBaliviere: Summary Notes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5 building permits in March 2022</a:t>
            </a:r>
          </a:p>
          <a:p>
            <a:pPr lvl="1"/>
            <a:r>
              <a:rPr cap="none" sz="2400" i="0" b="0" u="none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0.00%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compared to March 2021 (5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$72,169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: Average building permit cost in March 2022</a:t>
            </a:r>
          </a:p>
          <a:p>
            <a:pPr lvl="2"/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12.76%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 compared to March 2021 ($64,002)</a:t>
            </a:r>
          </a:p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19 total building permits in 2022</a:t>
            </a:r>
          </a:p>
          <a:p>
            <a:pPr lvl="1"/>
            <a:r>
              <a:rPr cap="none" sz="24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-13.64%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YTD compared to this time in 2021 (22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$273,825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: YTD average building permit cost in 2022</a:t>
            </a:r>
          </a:p>
          <a:p>
            <a:pPr lvl="2"/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560.42%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 YTD compared to this time in 2021 ($41,462)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Skinker DeBaliviere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St. Louis Neighborhood Spatial Reference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765753"/>
                <a:gridCol w="602520"/>
                <a:gridCol w="843448"/>
              </a:tblGrid>
              <a:tr h="457200">
                <a:tc gridSpan="4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March 2022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March 2022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March 2022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March 2022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$72,169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$360,845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>
        <p:nvGraphicFramePr>
          <p:cNvPr id="3" name="Content Placeholder 3"/>
          <p:cNvGraphicFramePr>
            <a:graphicFrameLocks noGrp="true"/>
          </p:cNvGraphicFramePr>
          <p:nvPr/>
        </p:nvGraphicFramePr>
        <p:xfrm rot="0">
          <a:off x="4648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959955"/>
                <a:gridCol w="602520"/>
                <a:gridCol w="959955"/>
              </a:tblGrid>
              <a:tr h="457200">
                <a:tc gridSpan="4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$599,067.9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$4,193,475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$26,375.0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$105,500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$217,551.5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$7,179,198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Neighborhood Summary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Skinker DeBaliviere Individual Permit Breakdown</a:t>
            </a:r>
          </a:p>
        </p:txBody>
      </p:sp>
      <p:graphicFrame>
        <p:nvGraphicFramePr>
          <p:cNvPr id="3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8229600" cy="4525963"/>
        </p:xfrm>
        <a:graphic>
          <a:graphicData uri="http://schemas.openxmlformats.org/drawingml/2006/table">
            <a:tbl>
              <a:tblPr/>
              <a:tblGrid>
                <a:gridCol w="1479738"/>
                <a:gridCol w="2729261"/>
                <a:gridCol w="951906"/>
                <a:gridCol w="685800"/>
                <a:gridCol w="1852248"/>
              </a:tblGrid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Neighborhood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Owner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New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address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Skinker DeBaliviere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K C ELLIOTT LLC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$210,000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6117 WESTMINSTER PL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Skinker DeBaliviere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STAHL, MICHAEL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$61,360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6172 WESTMINSTER PL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Skinker DeBaliviere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BUILDER LLC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$19,085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5955 MCPHERSON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Skinker DeBaliviere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TUNSTALL, LEROY LAMAR &amp;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$5,400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5829 DEGIVERVILLE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Skinker DeBaliviere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GAVIN, RYAN J &amp; DEANNE N HARRIS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$65,000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6161 KINGSBURY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Skinker DeBaliviere Permit Cost Breakdown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2" descr="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3831336" cy="3410712"/>
          </a:xfrm>
          <a:prstGeom prst="rect">
            <a:avLst/>
          </a:prstGeom>
        </p:spPr>
      </p:pic>
      <p:sp>
        <p:nvSpPr>
          <p:cNvPr id="3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March 2022 Neighborhood Cost Breakdown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Mean: $183,168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Median: $90,000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Range: $15,000 - $749,007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DeBaliviere Place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DeBaliviere Place: Summary Notes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6 building permits in March 2022</a:t>
            </a:r>
          </a:p>
          <a:p>
            <a:pPr lvl="1"/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100.00%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compared to March 2021 (3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$183,168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: Average building permit cost in March 2022</a:t>
            </a:r>
          </a:p>
          <a:p>
            <a:pPr lvl="2"/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20.28%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 compared to March 2021 ($152,283)</a:t>
            </a:r>
          </a:p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10 total building permits in 2022</a:t>
            </a:r>
          </a:p>
          <a:p>
            <a:pPr lvl="1"/>
            <a:r>
              <a:rPr cap="none" sz="24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-37.50%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YTD compared to this time in 2021 (16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$117,156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: YTD average building permit cost in 2022</a:t>
            </a:r>
          </a:p>
          <a:p>
            <a:pPr lvl="2"/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46.63%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 YTD compared to this time in 2021 ($79,900)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DeBaliviere Place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959955"/>
                <a:gridCol w="602520"/>
                <a:gridCol w="959955"/>
              </a:tblGrid>
              <a:tr h="457200">
                <a:tc gridSpan="4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March 2022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March 2022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March 2022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March 2022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$15,000.0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$15,000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$216,801.4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$1,084,007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>
        <p:nvGraphicFramePr>
          <p:cNvPr id="3" name="Content Placeholder 3"/>
          <p:cNvGraphicFramePr>
            <a:graphicFrameLocks noGrp="true"/>
          </p:cNvGraphicFramePr>
          <p:nvPr/>
        </p:nvGraphicFramePr>
        <p:xfrm rot="0">
          <a:off x="4648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959955"/>
                <a:gridCol w="602520"/>
                <a:gridCol w="959955"/>
              </a:tblGrid>
              <a:tr h="457200">
                <a:tc gridSpan="4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$26,250.0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$52,500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$22,500.0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$45,000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$100,611.4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$2,213,450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Neighborhood Summary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DeBaliviere Place Individual Permit Breakdown</a:t>
            </a:r>
          </a:p>
        </p:txBody>
      </p:sp>
      <p:graphicFrame>
        <p:nvGraphicFramePr>
          <p:cNvPr id="3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8229600" cy="4525963"/>
        </p:xfrm>
        <a:graphic>
          <a:graphicData uri="http://schemas.openxmlformats.org/drawingml/2006/table">
            <a:tbl>
              <a:tblPr/>
              <a:tblGrid>
                <a:gridCol w="1363366"/>
                <a:gridCol w="3257229"/>
                <a:gridCol w="951906"/>
                <a:gridCol w="685800"/>
                <a:gridCol w="1735536"/>
              </a:tblGrid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Neighborhood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Owner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New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address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DeBaliviere Place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EMERLAD CWE DE LLC &amp;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$140,000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275 UNION BLVD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DeBaliviere Place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CALHOUN, BARRY &amp; SHIRA SPETNER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$749,007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10 WASHINGTON TER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DeBaliviere Place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SHORT, KEVIN M &amp; PATTI A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$40,000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29 WASHINGTON TER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DeBaliviere Place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DORSEY, DANIEL T &amp; ASHLEE N OGRZEWAL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$140,000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29 KINGSBURY PL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DeBaliviere Place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5330-5360 PERSHING CONDOMINIUM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$15,000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5330 PERSHING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DeBaliviere Place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CALHOUN, BARRY &amp; SHIRA SPETNER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$15,000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10 WASHINGTON TER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DeBaliviere Place Permit Cost Breakdown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2" descr="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3831336" cy="3410712"/>
          </a:xfrm>
          <a:prstGeom prst="rect">
            <a:avLst/>
          </a:prstGeom>
        </p:spPr>
      </p:pic>
      <p:sp>
        <p:nvSpPr>
          <p:cNvPr id="3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March 2022 Neighborhood Cost Breakdown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Mean: $24,634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Median: $27,950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Range: $6,500 - $37,636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West End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Neighborhood Summary: Average Building Permit Cost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West End: Summary Notes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8 building permits in March 2022</a:t>
            </a:r>
          </a:p>
          <a:p>
            <a:pPr lvl="1"/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33.33%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compared to March 2021 (6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$24,634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: Average building permit cost in March 2022</a:t>
            </a:r>
          </a:p>
          <a:p>
            <a:pPr lvl="2"/>
            <a:r>
              <a:rPr cap="none" sz="20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-77.76%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 compared to March 2021 ($110,776)</a:t>
            </a:r>
          </a:p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48 total building permits in 2022</a:t>
            </a:r>
          </a:p>
          <a:p>
            <a:pPr lvl="1"/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100.00%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YTD compared to this time in 2021 (24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$159,614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: YTD average building permit cost in 2022</a:t>
            </a:r>
          </a:p>
          <a:p>
            <a:pPr lvl="2"/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48.11%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 YTD compared to this time in 2021 ($107,766)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West End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765753"/>
                <a:gridCol w="602520"/>
                <a:gridCol w="843448"/>
              </a:tblGrid>
              <a:tr h="457200">
                <a:tc gridSpan="4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March 2022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March 2022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March 2022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March 2022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$20,358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$81,432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$28,909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$115,636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>
        <p:nvGraphicFramePr>
          <p:cNvPr id="3" name="Content Placeholder 3"/>
          <p:cNvGraphicFramePr>
            <a:graphicFrameLocks noGrp="true"/>
          </p:cNvGraphicFramePr>
          <p:nvPr/>
        </p:nvGraphicFramePr>
        <p:xfrm rot="0">
          <a:off x="4648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1037650"/>
                <a:gridCol w="602520"/>
                <a:gridCol w="959955"/>
              </a:tblGrid>
              <a:tr h="457200">
                <a:tc gridSpan="4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$49,565.72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43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$2,131,326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$21,198.00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$21,198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$131,192.94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$6,559,647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Neighborhood Summary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West End Individual Permit Breakdown</a:t>
            </a:r>
          </a:p>
        </p:txBody>
      </p:sp>
      <p:graphicFrame>
        <p:nvGraphicFramePr>
          <p:cNvPr id="3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8229600" cy="4525963"/>
        </p:xfrm>
        <a:graphic>
          <a:graphicData uri="http://schemas.openxmlformats.org/drawingml/2006/table">
            <a:tbl>
              <a:tblPr/>
              <a:tblGrid>
                <a:gridCol w="998700"/>
                <a:gridCol w="3164119"/>
                <a:gridCol w="1005931"/>
                <a:gridCol w="685800"/>
                <a:gridCol w="1798224"/>
              </a:tblGrid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Neighborhood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Owner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New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address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West End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DELMAR DIVINE MASTER LANDLORD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$30,000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5501-35 DELMAR BLVD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West End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DELMAR DIVINE CONDO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$14,192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5535 DELMAR BLVD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West End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MAYHEW, CHARLES 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$37,636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5745 ENRIGHT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West End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DELMAR DIVINE CONDO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$32,840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5501 DELMAR BLVD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West End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COOPER, MANTON 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$28,000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5616 BARTMER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West End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GENXMEX REAL ESTATE HOLDING CO LLC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$6,500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851 N SKINKER BLVD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West End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PACE-DELMAR ASSOCIATES LLC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$27,900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621 N SKINKER BLVD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West End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TRELAWNEY PROPERTIES LLC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$20,000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876 HODIAMONT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West End Permit Cost Breakdown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2" descr="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3831336" cy="3410712"/>
          </a:xfrm>
          <a:prstGeom prst="rect">
            <a:avLst/>
          </a:prstGeom>
        </p:spPr>
      </p:pic>
      <p:sp>
        <p:nvSpPr>
          <p:cNvPr id="3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March 2022 Neighborhood Cost Breakdown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Mean: $4,833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Median: $2,500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Range: $2,000 - $10,000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Academy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Academy: Summary Notes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3 building permits in March 2022</a:t>
            </a:r>
          </a:p>
          <a:p>
            <a:pPr lvl="1"/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200.00%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compared to March 2021 (1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$4,833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: Average building permit cost in March 2022</a:t>
            </a:r>
          </a:p>
          <a:p>
            <a:pPr lvl="2"/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866.67%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 compared to March 2021 ($500)</a:t>
            </a:r>
          </a:p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5 total building permits in 2022</a:t>
            </a:r>
          </a:p>
          <a:p>
            <a:pPr lvl="1"/>
            <a:r>
              <a:rPr cap="none" sz="2400" i="0" b="0" u="none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0.00%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YTD compared to this time in 2021 (5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$65,740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: YTD average building permit cost in 2022</a:t>
            </a:r>
          </a:p>
          <a:p>
            <a:pPr lvl="2"/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49.97%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 YTD compared to this time in 2021 ($43,835)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Academy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688059"/>
                <a:gridCol w="602520"/>
                <a:gridCol w="765753"/>
              </a:tblGrid>
              <a:tr h="457200">
                <a:tc gridSpan="4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March 2022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March 2022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March 2022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March 2022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$2,000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$2,000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$6,250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$12,500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>
        <p:nvGraphicFramePr>
          <p:cNvPr id="3" name="Content Placeholder 3"/>
          <p:cNvGraphicFramePr>
            <a:graphicFrameLocks noGrp="true"/>
          </p:cNvGraphicFramePr>
          <p:nvPr/>
        </p:nvGraphicFramePr>
        <p:xfrm rot="0">
          <a:off x="4648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1115344"/>
                <a:gridCol w="602520"/>
                <a:gridCol w="843448"/>
              </a:tblGrid>
              <a:tr h="457200">
                <a:tc gridSpan="4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$128,950.000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$515,800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$1,416.667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$4,250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$29,587.412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$502,986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Neighborhood Summary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Academy Individual Permit Breakdown</a:t>
            </a:r>
          </a:p>
        </p:txBody>
      </p:sp>
      <p:graphicFrame>
        <p:nvGraphicFramePr>
          <p:cNvPr id="3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8229600" cy="4525963"/>
        </p:xfrm>
        <a:graphic>
          <a:graphicData uri="http://schemas.openxmlformats.org/drawingml/2006/table">
            <a:tbl>
              <a:tblPr/>
              <a:tblGrid>
                <a:gridCol w="998700"/>
                <a:gridCol w="2387719"/>
                <a:gridCol w="951906"/>
                <a:gridCol w="685800"/>
                <a:gridCol w="1510911"/>
              </a:tblGrid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Neighborhood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Owner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New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address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Academy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ELLIS, ETHEL MAE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$2,000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5122 PAGE BLVD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Academy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WALTERMAN PROPERTIES LLC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$2,500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5112 CABANNE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Academy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LYNELL &amp; KHADIJAH WILLS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$10,000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5025 ENRIGHT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Neighborhood Summary</a:t>
            </a:r>
          </a:p>
        </p:txBody>
      </p:sp>
      <p:graphicFrame>
        <p:nvGraphicFramePr>
          <p:cNvPr id="3" name=""/>
          <p:cNvGraphicFramePr>
            <a:graphicFrameLocks noGrp="true"/>
          </p:cNvGraphicFramePr>
          <p:nvPr/>
        </p:nvGraphicFramePr>
        <p:xfrm rot="0">
          <a:off x="137160" y="1116874"/>
          <a:ext cx="3657600" cy="2743200"/>
        </p:xfrm>
        <a:graphic>
          <a:graphicData uri="http://schemas.openxmlformats.org/drawingml/2006/table">
            <a:tbl>
              <a:tblPr/>
              <a:tblGrid>
                <a:gridCol w="1650679"/>
                <a:gridCol w="1115344"/>
                <a:gridCol w="602520"/>
                <a:gridCol w="959955"/>
              </a:tblGrid>
              <a:tr h="365760">
                <a:tc gridSpan="4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March 2022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March 2022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March 2022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March 2022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Neighborhood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Academy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$4,833.333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$14,500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Central West End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$192,615.197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44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$8,475,069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DeBaliviere Place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$183,167.833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$1,099,007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Forest Park Southeast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$35,955.133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$539,327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Fountain Park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$0.000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Lewis Place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$160,509.500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$321,019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Skinker DeBaliviere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$72,169.000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$360,845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Vandeventer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$30,000.000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$30,000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Visitation Park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$0.000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West End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$24,633.500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$197,068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>
        <p:nvGraphicFramePr>
          <p:cNvPr id="4" name=""/>
          <p:cNvGraphicFramePr>
            <a:graphicFrameLocks noGrp="true"/>
          </p:cNvGraphicFramePr>
          <p:nvPr/>
        </p:nvGraphicFramePr>
        <p:xfrm rot="0">
          <a:off x="4709160" y="1116874"/>
          <a:ext cx="3657600" cy="2743200"/>
        </p:xfrm>
        <a:graphic>
          <a:graphicData uri="http://schemas.openxmlformats.org/drawingml/2006/table">
            <a:tbl>
              <a:tblPr/>
              <a:tblGrid>
                <a:gridCol w="1650679"/>
                <a:gridCol w="1037650"/>
                <a:gridCol w="602520"/>
                <a:gridCol w="1115344"/>
              </a:tblGrid>
              <a:tr h="365760">
                <a:tc gridSpan="4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Neighborhood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Academy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$42,626.50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$1,023,036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Central West End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$484,002.55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232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$112,288,591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DeBaliviere Place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$88,882.69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$2,310,950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Forest Park Southeast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$59,612.79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90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$5,365,151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Fountain Park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$31,142.86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$218,000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Lewis Place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$45,301.46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$588,919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Skinker DeBaliviere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$260,867.57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44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$11,478,173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Vandeventer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$593,996.53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$8,909,948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Visitation Park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$42,475.00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$169,900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West End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$92,682.67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94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$8,712,171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Academy Permit Cost Breakdown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2" descr="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3831336" cy="3410712"/>
          </a:xfrm>
          <a:prstGeom prst="rect">
            <a:avLst/>
          </a:prstGeom>
        </p:spPr>
      </p:pic>
      <p:sp>
        <p:nvSpPr>
          <p:cNvPr id="3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March 2022 Neighborhood Cost Breakdown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Mean: $160,510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Median: $160,510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Range: $20,000 - $301,019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Lewis Place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Lewis Place: Summary Notes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2 building permits in March 2022</a:t>
            </a:r>
          </a:p>
          <a:p>
            <a:pPr lvl="1"/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100.00%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compared to March 2021 (1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$160,510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: Average building permit cost in March 2022</a:t>
            </a:r>
          </a:p>
          <a:p>
            <a:pPr lvl="2"/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15950.95%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 compared to March 2021 ($1,000)</a:t>
            </a:r>
          </a:p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4 total building permits in 2022</a:t>
            </a:r>
          </a:p>
          <a:p>
            <a:pPr lvl="1"/>
            <a:r>
              <a:rPr cap="none" sz="2400" i="0" b="0" u="none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0.00%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YTD compared to this time in 2021 (4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$83,255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: YTD average building permit cost in 2022</a:t>
            </a:r>
          </a:p>
          <a:p>
            <a:pPr lvl="2"/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455.74%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 YTD compared to this time in 2021 ($14,981)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Lewis Place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843448"/>
                <a:gridCol w="602520"/>
                <a:gridCol w="843448"/>
              </a:tblGrid>
              <a:tr h="457200">
                <a:tc gridSpan="4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March 2022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March 2022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March 2022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March 2022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$301,019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$301,019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$20,000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$20,000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>
        <p:nvGraphicFramePr>
          <p:cNvPr id="3" name="Content Placeholder 3"/>
          <p:cNvGraphicFramePr>
            <a:graphicFrameLocks noGrp="true"/>
          </p:cNvGraphicFramePr>
          <p:nvPr/>
        </p:nvGraphicFramePr>
        <p:xfrm rot="0">
          <a:off x="4648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959955"/>
                <a:gridCol w="602520"/>
                <a:gridCol w="843448"/>
              </a:tblGrid>
              <a:tr h="457200">
                <a:tc gridSpan="4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$154,009.5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$308,019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$8,000.0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$24,000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$32,112.5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$256,900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Neighborhood Summary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Lewis Place Individual Permit Breakdown</a:t>
            </a:r>
          </a:p>
        </p:txBody>
      </p:sp>
      <p:graphicFrame>
        <p:nvGraphicFramePr>
          <p:cNvPr id="3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8229600" cy="4525963"/>
        </p:xfrm>
        <a:graphic>
          <a:graphicData uri="http://schemas.openxmlformats.org/drawingml/2006/table">
            <a:tbl>
              <a:tblPr/>
              <a:tblGrid>
                <a:gridCol w="1006204"/>
                <a:gridCol w="2372303"/>
                <a:gridCol w="1005931"/>
                <a:gridCol w="685800"/>
                <a:gridCol w="1347814"/>
              </a:tblGrid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Neighborhood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Owner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New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address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Lewis Place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RANKEN TECHNICAL COLLEGE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$20,000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4407 COOK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Lewis Place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DAVID RANKIN JR SCHOOL 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$301,019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4431 FINNEY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Lewis Place Permit Cost Breakdown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2" descr="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3831336" cy="3410712"/>
          </a:xfrm>
          <a:prstGeom prst="rect">
            <a:avLst/>
          </a:prstGeom>
        </p:spPr>
      </p:pic>
      <p:sp>
        <p:nvSpPr>
          <p:cNvPr id="3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March 2022 Neighborhood Cost Breakdown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Mean: $30,000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Median: $30,000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Range: $30,000 - $30,000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Vandeventer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Vandeventer: Summary Notes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1 building permits in March 2022</a:t>
            </a:r>
          </a:p>
          <a:p>
            <a:pPr lvl="1"/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Infinite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compared to March 2021 (0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$30,000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: Average building permit cost in March 2022</a:t>
            </a:r>
          </a:p>
          <a:p>
            <a:pPr lvl="2"/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Infinite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 compared to March 2021 ($0)</a:t>
            </a:r>
          </a:p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5 total building permits in 2022</a:t>
            </a:r>
          </a:p>
          <a:p>
            <a:pPr lvl="1"/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Infinite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YTD compared to this time in 2021 (0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$65,100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: YTD average building permit cost in 2022</a:t>
            </a:r>
          </a:p>
          <a:p>
            <a:pPr lvl="2"/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Infinite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 YTD compared to this time in 2021 ($0)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Vandeventer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/>
              <a:t>Core Neighborhoods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765753"/>
                <a:gridCol w="602520"/>
                <a:gridCol w="765753"/>
              </a:tblGrid>
              <a:tr h="457200">
                <a:tc gridSpan="4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March 2022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March 2022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March 2022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March 2022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$30,000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$30,000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>
        <p:nvGraphicFramePr>
          <p:cNvPr id="3" name="Content Placeholder 3"/>
          <p:cNvGraphicFramePr>
            <a:graphicFrameLocks noGrp="true"/>
          </p:cNvGraphicFramePr>
          <p:nvPr/>
        </p:nvGraphicFramePr>
        <p:xfrm rot="0">
          <a:off x="4648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843448"/>
                <a:gridCol w="602520"/>
                <a:gridCol w="959955"/>
              </a:tblGrid>
              <a:tr h="457200">
                <a:tc gridSpan="4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$5,500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$5,500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$636,032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$8,904,448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Neighborhood Summary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Vandeventer Individual Permit Breakdown</a:t>
            </a:r>
          </a:p>
        </p:txBody>
      </p:sp>
      <p:graphicFrame>
        <p:nvGraphicFramePr>
          <p:cNvPr id="3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8229600" cy="4525963"/>
        </p:xfrm>
        <a:graphic>
          <a:graphicData uri="http://schemas.openxmlformats.org/drawingml/2006/table">
            <a:tbl>
              <a:tblPr/>
              <a:tblGrid>
                <a:gridCol w="1052998"/>
                <a:gridCol w="1867801"/>
                <a:gridCol w="951906"/>
                <a:gridCol w="685800"/>
                <a:gridCol w="1604226"/>
              </a:tblGrid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Neighborhood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Owner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New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address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Vandeventer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DPS ENTERPRISES LLC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$30,000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3957-59 PAGE BLVD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Vandeventer Permit Cost Breakdown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Additional Notes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/>
              <a:t>Data retreived from https://www.stlouis-mo.gov/data/</a:t>
            </a:r>
          </a:p>
          <a:p>
            <a:r>
              <a:rPr/>
              <a:t>Building permits with a cost of $0 were dropped</a:t>
            </a:r>
          </a:p>
          <a:p>
            <a:r>
              <a:rPr/>
              <a:t>Building permits that were cancelled were dropped</a:t>
            </a:r>
          </a:p>
          <a:p>
            <a:r>
              <a:rPr/>
              <a:t>Infinite change indicates 0 permits in the current or previous time period/comparison month so there was a overall increase or decrease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2" descr="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3831336" cy="3410712"/>
          </a:xfrm>
          <a:prstGeom prst="rect">
            <a:avLst/>
          </a:prstGeom>
        </p:spPr>
      </p:pic>
      <p:sp>
        <p:nvSpPr>
          <p:cNvPr id="3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March 2022 Neighborhood Cost Breakdown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Mean: $192,615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Median: $22,967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Range: $800 - $1,659,000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Central West End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Central West End: Summary Notes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44 building permits in March 2022</a:t>
            </a:r>
          </a:p>
          <a:p>
            <a:pPr lvl="1"/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12.82%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compared to March 2021 (39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$192,615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: Average building permit cost in March 2022</a:t>
            </a:r>
          </a:p>
          <a:p>
            <a:pPr lvl="2"/>
            <a:r>
              <a:rPr cap="none" sz="20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-90.77%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 compared to March 2021 ($2,087,093)</a:t>
            </a:r>
          </a:p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95 total building permits in 2022</a:t>
            </a:r>
          </a:p>
          <a:p>
            <a:pPr lvl="1"/>
            <a:r>
              <a:rPr cap="none" sz="24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-7.77%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YTD compared to this time in 2021 (103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$582,528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: YTD average building permit cost in 2022</a:t>
            </a:r>
          </a:p>
          <a:p>
            <a:pPr lvl="2"/>
            <a:r>
              <a:rPr cap="none" sz="20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-30.23%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 YTD compared to this time in 2021 ($834,968)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Central West End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959955"/>
                <a:gridCol w="602520"/>
                <a:gridCol w="959955"/>
              </a:tblGrid>
              <a:tr h="457200">
                <a:tc gridSpan="4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March 2022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March 2022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March 2022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March 2022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$280,821.3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$6,178,069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$35,000.0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$35,000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$107,714.3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$2,262,000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>
        <p:nvGraphicFramePr>
          <p:cNvPr id="3" name="Content Placeholder 3"/>
          <p:cNvGraphicFramePr>
            <a:graphicFrameLocks noGrp="true"/>
          </p:cNvGraphicFramePr>
          <p:nvPr/>
        </p:nvGraphicFramePr>
        <p:xfrm rot="0">
          <a:off x="4648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1037650"/>
                <a:gridCol w="602520"/>
                <a:gridCol w="1037650"/>
              </a:tblGrid>
              <a:tr h="457200">
                <a:tc gridSpan="4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$959,538.18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99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$94,994,280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$48,121.43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$673,700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$139,669.00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$16,620,611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Neighborhood Summary</a:t>
            </a: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AMO_UNIQUEIDENTIFIER" val="Empty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Macintosh PowerPoint</Application>
  <PresentationFormat>Présentation à l'écran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mitype="http://purl.org/dc/dcmitype/" xmlns:dcterms="http://purl.org/dc/terms/" xmlns:xsi="http://www.w3.org/2001/XMLSchema-instance">
  <dc:title/>
  <dc:subject/>
  <dc:creator/>
  <cp:keywords/>
  <dc:description/>
  <cp:lastModifiedBy/>
  <cp:revision>3</cp:revision>
  <dcterms:created xsi:type="dcterms:W3CDTF">2017-02-13T16:18:36Z</dcterms:created>
  <dcterms:modified xsi:type="dcterms:W3CDTF">2022-04-13T14:11:32Z</dcterms:modified>
  <cp:category/>
</cp:coreProperties>
</file>